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90" r:id="rId5"/>
  </p:sldIdLst>
  <p:sldSz cx="6858000" cy="9906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97" autoAdjust="0"/>
    <p:restoredTop sz="96829" autoAdjust="0"/>
  </p:normalViewPr>
  <p:slideViewPr>
    <p:cSldViewPr snapToGrid="0" snapToObjects="1">
      <p:cViewPr>
        <p:scale>
          <a:sx n="124" d="100"/>
          <a:sy n="124" d="100"/>
        </p:scale>
        <p:origin x="1125" y="-1809"/>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2214"/>
    </p:cViewPr>
  </p:sorterViewPr>
  <p:notesViewPr>
    <p:cSldViewPr snapToGrid="0" snapToObjects="1">
      <p:cViewPr varScale="1">
        <p:scale>
          <a:sx n="76" d="100"/>
          <a:sy n="76" d="100"/>
        </p:scale>
        <p:origin x="-828"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C5077A1-450E-408F-B206-3DB20FCC2838}" type="datetimeFigureOut">
              <a:rPr kumimoji="1" lang="ja-JP" altLang="en-US" smtClean="0"/>
              <a:t>2024/5/27</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F8625AC-4554-441D-9B7A-8D9BEC8F0E3F}" type="slidenum">
              <a:rPr kumimoji="1" lang="ja-JP" altLang="en-US" smtClean="0"/>
              <a:t>‹#›</a:t>
            </a:fld>
            <a:endParaRPr kumimoji="1" lang="ja-JP" altLang="en-US"/>
          </a:p>
        </p:txBody>
      </p:sp>
    </p:spTree>
    <p:extLst>
      <p:ext uri="{BB962C8B-B14F-4D97-AF65-F5344CB8AC3E}">
        <p14:creationId xmlns:p14="http://schemas.microsoft.com/office/powerpoint/2010/main" val="4214236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84475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4108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90205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160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17940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91587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C6018D4-0BCC-474B-BAB3-076CC35EE01F}" type="datetimeFigureOut">
              <a:rPr kumimoji="1" lang="ja-JP" altLang="en-US" smtClean="0"/>
              <a:t>2024/5/27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73368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6018D4-0BCC-474B-BAB3-076CC35EE01F}" type="datetimeFigureOut">
              <a:rPr kumimoji="1" lang="ja-JP" altLang="en-US" smtClean="0"/>
              <a:t>2024/5/27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43235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6018D4-0BCC-474B-BAB3-076CC35EE01F}" type="datetimeFigureOut">
              <a:rPr kumimoji="1" lang="ja-JP" altLang="en-US" smtClean="0"/>
              <a:t>2024/5/27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06749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27323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97843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6018D4-0BCC-474B-BAB3-076CC35EE01F}" type="datetimeFigureOut">
              <a:rPr kumimoji="1" lang="ja-JP" altLang="en-US" smtClean="0"/>
              <a:t>2024/5/27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32476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14116" y="8270476"/>
            <a:ext cx="6301422"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200"/>
              <a:t>氏名</a:t>
            </a:r>
            <a:r>
              <a:rPr kumimoji="1" lang="en-US" altLang="ja-JP" sz="1200"/>
              <a:t>:</a:t>
            </a:r>
            <a:r>
              <a:rPr kumimoji="1" lang="ja-JP" altLang="en-US" sz="1200"/>
              <a:t>　　　　　　　　　　　　　　</a:t>
            </a:r>
            <a:r>
              <a:rPr kumimoji="1" lang="en-US" altLang="ja-JP" sz="1200"/>
              <a:t>TEL:</a:t>
            </a:r>
            <a:r>
              <a:rPr kumimoji="1" lang="ja-JP" altLang="en-US" sz="1200"/>
              <a:t>　　　　　　　　　　　　　　お支払方法</a:t>
            </a:r>
            <a:r>
              <a:rPr lang="ja-JP" altLang="en-US" sz="1200"/>
              <a:t>（</a:t>
            </a:r>
            <a:r>
              <a:rPr lang="en-US" altLang="ja-JP" sz="1200"/>
              <a:t>○</a:t>
            </a:r>
            <a:r>
              <a:rPr lang="ja-JP" altLang="en-US" sz="1200"/>
              <a:t>で囲む）　</a:t>
            </a:r>
            <a:r>
              <a:rPr lang="en-US" altLang="ja-JP" sz="1200"/>
              <a:t> </a:t>
            </a:r>
            <a:r>
              <a:rPr lang="ja-JP" altLang="en-US" sz="1200"/>
              <a:t>校費・私費</a:t>
            </a:r>
            <a:r>
              <a:rPr kumimoji="1" lang="en-US" altLang="ja-JP" sz="1200"/>
              <a:t> </a:t>
            </a:r>
            <a:r>
              <a:rPr kumimoji="1" lang="ja-JP" altLang="en-US" sz="1200"/>
              <a:t>　　　　</a:t>
            </a:r>
          </a:p>
        </p:txBody>
      </p:sp>
      <p:sp>
        <p:nvSpPr>
          <p:cNvPr id="5" name="テキスト ボックス 4"/>
          <p:cNvSpPr txBox="1"/>
          <p:nvPr/>
        </p:nvSpPr>
        <p:spPr>
          <a:xfrm>
            <a:off x="294425" y="8753419"/>
            <a:ext cx="6292375"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ja-JP" sz="1200"/>
              <a:t>学部名；　　　　　　 　　</a:t>
            </a:r>
            <a:r>
              <a:rPr lang="ja-JP" altLang="en-US" sz="1200"/>
              <a:t>　　　</a:t>
            </a:r>
            <a:r>
              <a:rPr lang="ja-JP" altLang="ja-JP" sz="1200"/>
              <a:t>学科名：　　　　　　　</a:t>
            </a:r>
            <a:r>
              <a:rPr lang="ja-JP" altLang="en-US" sz="1200"/>
              <a:t>　　　　　</a:t>
            </a:r>
            <a:r>
              <a:rPr lang="ja-JP" altLang="ja-JP" sz="1200"/>
              <a:t>研究科</a:t>
            </a:r>
            <a:r>
              <a:rPr lang="en-US" altLang="ja-JP" sz="1200"/>
              <a:t>or</a:t>
            </a:r>
            <a:r>
              <a:rPr lang="ja-JP" altLang="ja-JP" sz="1200"/>
              <a:t>研究室名：　　　　　　　　　　　　　</a:t>
            </a:r>
          </a:p>
        </p:txBody>
      </p:sp>
      <p:cxnSp>
        <p:nvCxnSpPr>
          <p:cNvPr id="6" name="直線コネクタ 5"/>
          <p:cNvCxnSpPr/>
          <p:nvPr/>
        </p:nvCxnSpPr>
        <p:spPr>
          <a:xfrm>
            <a:off x="322837" y="8646547"/>
            <a:ext cx="6212324"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直線コネクタ 6"/>
          <p:cNvCxnSpPr/>
          <p:nvPr/>
        </p:nvCxnSpPr>
        <p:spPr>
          <a:xfrm>
            <a:off x="294425" y="9092478"/>
            <a:ext cx="6301421"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pic>
        <p:nvPicPr>
          <p:cNvPr id="10" name="図 9" descr="大学生協ロゴ のコピー.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7638" y="9333087"/>
            <a:ext cx="412067" cy="490025"/>
          </a:xfrm>
          <a:prstGeom prst="rect">
            <a:avLst/>
          </a:prstGeom>
        </p:spPr>
      </p:pic>
      <p:sp>
        <p:nvSpPr>
          <p:cNvPr id="12" name="テキスト ボックス 15"/>
          <p:cNvSpPr txBox="1"/>
          <p:nvPr/>
        </p:nvSpPr>
        <p:spPr>
          <a:xfrm>
            <a:off x="4779614" y="9391261"/>
            <a:ext cx="1755547" cy="246221"/>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000" dirty="0"/>
              <a:t>発行：</a:t>
            </a:r>
            <a:r>
              <a:rPr kumimoji="1" lang="en-US" altLang="ja-JP" sz="1000" dirty="0"/>
              <a:t>2024</a:t>
            </a:r>
            <a:r>
              <a:rPr kumimoji="1" lang="ja-JP" altLang="en-US" sz="1000" dirty="0"/>
              <a:t>年</a:t>
            </a:r>
            <a:r>
              <a:rPr kumimoji="1" lang="en-US" altLang="ja-JP" sz="1000" dirty="0"/>
              <a:t>5</a:t>
            </a:r>
            <a:r>
              <a:rPr kumimoji="1" lang="ja-JP" altLang="en-US" sz="1000" dirty="0"/>
              <a:t>月</a:t>
            </a:r>
            <a:r>
              <a:rPr kumimoji="1" lang="en-US" altLang="ja-JP" sz="1000" dirty="0"/>
              <a:t>27</a:t>
            </a:r>
            <a:r>
              <a:rPr kumimoji="1" lang="ja-JP" altLang="en-US" sz="1000" dirty="0"/>
              <a:t>日</a:t>
            </a:r>
          </a:p>
        </p:txBody>
      </p:sp>
      <p:sp>
        <p:nvSpPr>
          <p:cNvPr id="19" name="テキスト ボックス 18"/>
          <p:cNvSpPr txBox="1"/>
          <p:nvPr/>
        </p:nvSpPr>
        <p:spPr>
          <a:xfrm>
            <a:off x="233083" y="6304081"/>
            <a:ext cx="6555589" cy="706668"/>
          </a:xfrm>
          <a:prstGeom prst="rect">
            <a:avLst/>
          </a:prstGeom>
          <a:noFill/>
        </p:spPr>
        <p:txBody>
          <a:bodyPr wrap="square" rtlCol="0">
            <a:spAutoFit/>
          </a:bodyPr>
          <a:lstStyle/>
          <a:p>
            <a:pPr algn="ctr">
              <a:lnSpc>
                <a:spcPct val="110000"/>
              </a:lnSpc>
            </a:pPr>
            <a:r>
              <a:rPr kumimoji="1" lang="ja-JP" altLang="en-US" sz="2400" dirty="0">
                <a:solidFill>
                  <a:srgbClr val="FF0000"/>
                </a:solidFill>
                <a:latin typeface="ＭＳ Ｐゴシック" panose="020B0600070205080204" pitchFamily="50" charset="-128"/>
                <a:ea typeface="ＭＳ Ｐゴシック" panose="020B0600070205080204" pitchFamily="50" charset="-128"/>
                <a:cs typeface="ヒラギノ角ゴ Std W8"/>
              </a:rPr>
              <a:t>組合員価格は生協店舗にお尋ねください</a:t>
            </a:r>
            <a:endParaRPr lang="en-US" altLang="ja-JP" sz="2400" dirty="0">
              <a:solidFill>
                <a:srgbClr val="FF0000"/>
              </a:solidFill>
              <a:latin typeface="ＭＳ Ｐゴシック" panose="020B0600070205080204" pitchFamily="50" charset="-128"/>
              <a:ea typeface="ＭＳ Ｐゴシック" panose="020B0600070205080204" pitchFamily="50" charset="-128"/>
              <a:cs typeface="ヒラギノ角ゴ Std W8"/>
            </a:endParaRPr>
          </a:p>
          <a:p>
            <a:pPr algn="ctr">
              <a:lnSpc>
                <a:spcPct val="110000"/>
              </a:lnSpc>
            </a:pPr>
            <a:r>
              <a:rPr lang="ja-JP" altLang="en-US" sz="1400" dirty="0">
                <a:solidFill>
                  <a:srgbClr val="FF0000"/>
                </a:solidFill>
                <a:latin typeface="+mj-ea"/>
                <a:ea typeface="+mj-ea"/>
                <a:cs typeface="ヒラギノ角ゴ Std W8"/>
              </a:rPr>
              <a:t>＊海外からの仕入れのため為替レートの変動により価格は変動します。</a:t>
            </a:r>
            <a:endParaRPr lang="en-US" altLang="ja-JP" sz="1400" dirty="0">
              <a:solidFill>
                <a:srgbClr val="FF0000"/>
              </a:solidFill>
              <a:latin typeface="+mj-ea"/>
              <a:ea typeface="+mj-ea"/>
              <a:cs typeface="ヒラギノ角ゴ Std W8"/>
            </a:endParaRPr>
          </a:p>
        </p:txBody>
      </p:sp>
      <p:sp>
        <p:nvSpPr>
          <p:cNvPr id="20" name="テキスト ボックス 2"/>
          <p:cNvSpPr txBox="1">
            <a:spLocks noChangeArrowheads="1"/>
          </p:cNvSpPr>
          <p:nvPr/>
        </p:nvSpPr>
        <p:spPr bwMode="auto">
          <a:xfrm>
            <a:off x="270653" y="172961"/>
            <a:ext cx="6518019" cy="702128"/>
          </a:xfrm>
          <a:prstGeom prst="rect">
            <a:avLst/>
          </a:prstGeom>
          <a:solidFill>
            <a:schemeClr val="accent4">
              <a:lumMod val="75000"/>
            </a:schemeClr>
          </a:solidFill>
          <a:ln>
            <a:noFill/>
          </a:ln>
          <a:effectLst/>
        </p:spPr>
        <p:txBody>
          <a:bodyPr vert="horz" wrap="square" lIns="91440" tIns="45720" rIns="91440" bIns="45720" numCol="1" anchor="ctr"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algn="ctr" defTabSz="914400"/>
            <a:r>
              <a:rPr lang="en-US" altLang="ja-JP" sz="1800">
                <a:solidFill>
                  <a:srgbClr val="FFFFFF"/>
                </a:solidFill>
                <a:latin typeface="ヒラギノ角ゴ Pro W6" charset="0"/>
                <a:ea typeface="ヒラギノ角ゴ Pro W6" charset="0"/>
              </a:rPr>
              <a:t>New Science </a:t>
            </a:r>
            <a:r>
              <a:rPr kumimoji="1" lang="en-US" altLang="ja-JP" sz="1800" b="0" i="0" u="none" strike="noStrike" cap="none" normalizeH="0" baseline="0">
                <a:ln>
                  <a:noFill/>
                </a:ln>
                <a:solidFill>
                  <a:srgbClr val="FFFFFF"/>
                </a:solidFill>
                <a:effectLst/>
                <a:latin typeface="ヒラギノ角ゴ Pro W6" charset="0"/>
                <a:ea typeface="ヒラギノ角ゴ Pro W6" charset="0"/>
              </a:rPr>
              <a:t>Book Information from UNIV. CO-OP</a:t>
            </a:r>
          </a:p>
        </p:txBody>
      </p:sp>
      <p:sp>
        <p:nvSpPr>
          <p:cNvPr id="21" name="テキスト ボックス 20"/>
          <p:cNvSpPr txBox="1"/>
          <p:nvPr/>
        </p:nvSpPr>
        <p:spPr>
          <a:xfrm>
            <a:off x="152399" y="4989244"/>
            <a:ext cx="2894215" cy="1107996"/>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sz="1100" dirty="0">
                <a:latin typeface="ＭＳ Ｐ明朝" panose="02020600040205080304" pitchFamily="18" charset="-128"/>
                <a:ea typeface="ＭＳ Ｐ明朝" panose="02020600040205080304" pitchFamily="18" charset="-128"/>
                <a:cs typeface="ヒラギノ角ゴ Pro W6"/>
              </a:rPr>
              <a:t>●著者</a:t>
            </a:r>
            <a:r>
              <a:rPr lang="en-US" altLang="ja-JP" sz="1100" dirty="0" err="1">
                <a:latin typeface="ＭＳ Ｐ明朝" panose="02020600040205080304" pitchFamily="18" charset="-128"/>
                <a:ea typeface="ＭＳ Ｐ明朝" panose="02020600040205080304" pitchFamily="18" charset="-128"/>
                <a:cs typeface="ヒラギノ角ゴ Pro W6"/>
              </a:rPr>
              <a:t>Grafakos</a:t>
            </a:r>
            <a:r>
              <a:rPr lang="en-US" altLang="ja-JP" sz="1100" dirty="0">
                <a:latin typeface="ＭＳ Ｐ明朝" panose="02020600040205080304" pitchFamily="18" charset="-128"/>
                <a:ea typeface="ＭＳ Ｐ明朝" panose="02020600040205080304" pitchFamily="18" charset="-128"/>
                <a:cs typeface="ヒラギノ角ゴ Pro W6"/>
              </a:rPr>
              <a:t>, Loukas </a:t>
            </a:r>
          </a:p>
          <a:p>
            <a:r>
              <a:rPr lang="ja-JP" altLang="en-US" sz="1100" dirty="0">
                <a:latin typeface="ＭＳ Ｐ明朝" panose="02020600040205080304" pitchFamily="18" charset="-128"/>
                <a:ea typeface="ＭＳ Ｐ明朝" panose="02020600040205080304" pitchFamily="18" charset="-128"/>
                <a:cs typeface="ヒラギノ角ゴ Pro W6"/>
              </a:rPr>
              <a:t>●出版社：</a:t>
            </a:r>
            <a:r>
              <a:rPr lang="en-US" altLang="ja-JP" sz="1100" dirty="0">
                <a:latin typeface="ＭＳ Ｐ明朝" panose="02020600040205080304" pitchFamily="18" charset="-128"/>
                <a:ea typeface="ＭＳ Ｐ明朝" panose="02020600040205080304" pitchFamily="18" charset="-128"/>
                <a:cs typeface="ヒラギノ角ゴ Pro W6"/>
              </a:rPr>
              <a:t>Springer International Publishing</a:t>
            </a:r>
          </a:p>
          <a:p>
            <a:r>
              <a:rPr lang="ja-JP" altLang="en-US" sz="1100" dirty="0">
                <a:latin typeface="ＭＳ Ｐ明朝" panose="02020600040205080304" pitchFamily="18" charset="-128"/>
                <a:ea typeface="ＭＳ Ｐ明朝" panose="02020600040205080304" pitchFamily="18" charset="-128"/>
                <a:cs typeface="ヒラギノ角ゴ Pro W6"/>
              </a:rPr>
              <a:t>●</a:t>
            </a:r>
            <a:r>
              <a:rPr lang="en-US" altLang="ja-JP" sz="1100" dirty="0">
                <a:latin typeface="ＭＳ Ｐ明朝" panose="02020600040205080304" pitchFamily="18" charset="-128"/>
                <a:ea typeface="ＭＳ Ｐ明朝" panose="02020600040205080304" pitchFamily="18" charset="-128"/>
                <a:cs typeface="ヒラギノ角ゴ Pro W6"/>
              </a:rPr>
              <a:t>ISBN</a:t>
            </a:r>
            <a:r>
              <a:rPr lang="ja-JP" altLang="en-US" sz="1100" dirty="0">
                <a:latin typeface="ＭＳ Ｐ明朝" panose="02020600040205080304" pitchFamily="18" charset="-128"/>
                <a:ea typeface="ＭＳ Ｐ明朝" panose="02020600040205080304" pitchFamily="18" charset="-128"/>
                <a:cs typeface="ヒラギノ角ゴ Pro W6"/>
              </a:rPr>
              <a:t>： </a:t>
            </a:r>
            <a:r>
              <a:rPr lang="en-US" altLang="ja-JP" sz="1100" dirty="0">
                <a:latin typeface="ＭＳ Ｐ明朝" panose="02020600040205080304" pitchFamily="18" charset="-128"/>
                <a:ea typeface="ＭＳ Ｐ明朝" panose="02020600040205080304" pitchFamily="18" charset="-128"/>
                <a:cs typeface="ヒラギノ角ゴ Pro W6"/>
              </a:rPr>
              <a:t>978-3-031-56499-4</a:t>
            </a:r>
          </a:p>
          <a:p>
            <a:r>
              <a:rPr lang="ja-JP" altLang="en-US" sz="1100" dirty="0">
                <a:latin typeface="ＭＳ Ｐ明朝" panose="02020600040205080304" pitchFamily="18" charset="-128"/>
                <a:ea typeface="ＭＳ Ｐ明朝" panose="02020600040205080304" pitchFamily="18" charset="-128"/>
                <a:cs typeface="ヒラギノ角ゴ Pro W6"/>
              </a:rPr>
              <a:t>●刊行：</a:t>
            </a:r>
            <a:r>
              <a:rPr lang="en-US" altLang="ja-JP" sz="1100" dirty="0">
                <a:latin typeface="ＭＳ Ｐ明朝" panose="02020600040205080304" pitchFamily="18" charset="-128"/>
                <a:ea typeface="ＭＳ Ｐ明朝" panose="02020600040205080304" pitchFamily="18" charset="-128"/>
                <a:cs typeface="ヒラギノ角ゴ Pro W6"/>
              </a:rPr>
              <a:t>2024</a:t>
            </a:r>
            <a:r>
              <a:rPr lang="ja-JP" altLang="en-US" sz="1100" dirty="0">
                <a:latin typeface="ＭＳ Ｐ明朝" panose="02020600040205080304" pitchFamily="18" charset="-128"/>
                <a:ea typeface="ＭＳ Ｐ明朝" panose="02020600040205080304" pitchFamily="18" charset="-128"/>
                <a:cs typeface="ヒラギノ角ゴ Pro W6"/>
              </a:rPr>
              <a:t>年</a:t>
            </a:r>
            <a:r>
              <a:rPr lang="en-US" altLang="ja-JP" sz="1100" dirty="0">
                <a:latin typeface="ＭＳ Ｐ明朝" panose="02020600040205080304" pitchFamily="18" charset="-128"/>
                <a:ea typeface="ＭＳ Ｐ明朝" panose="02020600040205080304" pitchFamily="18" charset="-128"/>
                <a:cs typeface="ヒラギノ角ゴ Pro W6"/>
              </a:rPr>
              <a:t>7</a:t>
            </a:r>
            <a:r>
              <a:rPr lang="ja-JP" altLang="en-US" sz="1100" dirty="0">
                <a:latin typeface="ＭＳ Ｐ明朝" panose="02020600040205080304" pitchFamily="18" charset="-128"/>
                <a:ea typeface="ＭＳ Ｐ明朝" panose="02020600040205080304" pitchFamily="18" charset="-128"/>
                <a:cs typeface="ヒラギノ角ゴ Pro W6"/>
              </a:rPr>
              <a:t>月</a:t>
            </a:r>
            <a:endParaRPr lang="en-US" altLang="ja-JP" sz="1100" dirty="0">
              <a:latin typeface="ＭＳ Ｐ明朝" panose="02020600040205080304" pitchFamily="18" charset="-128"/>
              <a:ea typeface="ＭＳ Ｐ明朝" panose="02020600040205080304" pitchFamily="18" charset="-128"/>
              <a:cs typeface="ヒラギノ角ゴ Pro W6"/>
            </a:endParaRPr>
          </a:p>
          <a:p>
            <a:r>
              <a:rPr lang="ja-JP" altLang="en-US" sz="1100" dirty="0">
                <a:latin typeface="ＭＳ Ｐ明朝" panose="02020600040205080304" pitchFamily="18" charset="-128"/>
                <a:ea typeface="ＭＳ Ｐ明朝" panose="02020600040205080304" pitchFamily="18" charset="-128"/>
                <a:cs typeface="ヒラギノ角ゴ Pro W6"/>
              </a:rPr>
              <a:t>●</a:t>
            </a:r>
            <a:r>
              <a:rPr lang="en-US" altLang="ja-JP" sz="1100" dirty="0">
                <a:latin typeface="ＭＳ Ｐ明朝" panose="02020600040205080304" pitchFamily="18" charset="-128"/>
                <a:ea typeface="ＭＳ Ｐ明朝" panose="02020600040205080304" pitchFamily="18" charset="-128"/>
                <a:cs typeface="ヒラギノ角ゴ Pro W6"/>
              </a:rPr>
              <a:t> hardcover/</a:t>
            </a:r>
            <a:r>
              <a:rPr lang="fr-FR" altLang="ja-JP" sz="1100" dirty="0">
                <a:latin typeface="ＭＳ Ｐ明朝" panose="02020600040205080304" pitchFamily="18" charset="-128"/>
                <a:ea typeface="ＭＳ Ｐ明朝" panose="02020600040205080304" pitchFamily="18" charset="-128"/>
                <a:cs typeface="ヒラギノ角ゴ Pro W6"/>
              </a:rPr>
              <a:t>XVI, 390 p. 25 illus.</a:t>
            </a:r>
          </a:p>
          <a:p>
            <a:r>
              <a:rPr lang="ja-JP" altLang="en-US" sz="1100" dirty="0">
                <a:latin typeface="ＭＳ Ｐ明朝" panose="02020600040205080304" pitchFamily="18" charset="-128"/>
                <a:ea typeface="ＭＳ Ｐ明朝" panose="02020600040205080304" pitchFamily="18" charset="-128"/>
                <a:cs typeface="ヒラギノ角ゴ Pro W6"/>
              </a:rPr>
              <a:t>●解析学</a:t>
            </a:r>
            <a:endParaRPr lang="en-US" altLang="ja-JP" sz="1100" dirty="0">
              <a:latin typeface="ＭＳ Ｐ明朝" panose="02020600040205080304" pitchFamily="18" charset="-128"/>
              <a:ea typeface="ＭＳ Ｐ明朝" panose="02020600040205080304" pitchFamily="18" charset="-128"/>
              <a:cs typeface="ヒラギノ角ゴ Pro W6"/>
            </a:endParaRPr>
          </a:p>
        </p:txBody>
      </p:sp>
      <p:sp>
        <p:nvSpPr>
          <p:cNvPr id="11" name="AutoShape 4" descr="data:image/jpeg;base64,/9j/4AAQSkZJRgABAQAAAQABAAD/2wBDABQODxIPDRQSEBIXFRQYHjIhHhwcHj0sLiQySUBMS0dARkVQWnNiUFVtVkVGZIhlbXd7gYKBTmCNl4x9lnN+gXz/2wBDARUXFx4aHjshITt8U0ZTfHx8fHx8fHx8fHx8fHx8fHx8fHx8fHx8fHx8fHx8fHx8fHx8fHx8fHx8fHx8fHx8fHz/wAARCAEV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B1TUr6PVLxI725RFncKqysABuPA5qr/auo/8AP/df9/m/xo1f/kL3v/XxJ/6EaqUAW/7V1H/n/uv+/wA3+NH9q6j/AM/91/3+b/GqlFAFv+1dR/5/7r/v83+NH9q6j/z/AN1/3+b/ABqpRQBb/tXUf+f+6/7/ADf40f2rqP8Az/3X/f5v8aqUUAW/7V1H/n/uv+/zf40f2rqP/P8A3X/f5v8AGqlFAFv+1dR/5/7r/v8AN/jR/auo/wDP/df9/m/xqpRQB2LXFxnieX/vs0n2i4/5+Jf++zTH+9SV7qjG2x5nM+5J9ouP+fiX/vs1W1K7uo7F3S6mVgRyJCD1qWqmq/8AIOk+o/nWdWMfZvQqDfMtTJ/tXUf+f+6/7/N/jR/auo/8/wDdf9/m/wAaqUV4x6Jb/tXUf+f+6/7/ADf40f2rqP8Az/3X/f5v8aqUUAW/7V1H/n/uv+/zf40f2rqP/P8A3X/f5v8AGqlFAFv+1dR/5/7r/v8AN/jR/auo/wDP/df9/m/xqpRQBb/tXUf+f+6/7/N/jR/auo/8/wDdf9/m/wAaqUUAW/7V1H/n/uv+/wA3+Ndl4QmlutLle5keZxOQGkYsQNq8c1wVdz4I/wCQRN/18H/0FaAOR1f/AJC97/18Sf8AoRqpVvV/+Qve/wDXxJ/6EaqUAFFFFABRRRQAUUUUAFFFFABRRRTA7IbBnepJyfxGOP1pcwZJMZIJXgduu7+lcj9quP8AnvJ/32aPtM//AD2k/wC+zXb9aj2Zy+wfc69TBtQPGSwYF2xwRxnA/P8Az0ztYA/s9yq4xtz7nPWsH7TP/wA9pP8Avs0jTzOu15XZfQsSKmWITi1Z6jVFpp3I6KKK4zpCiiigAooooAKKKKACiiigArufBH/IIm/6+D/6CtcNXc+CP+QRN/18H/0FaAOR1f8A5C97/wBfEn/oRqpVvV/+Qve/9fEn/oRqpQAUUUUAFFFFABRRRQAUUUUAFPiiaaVI0GWcgDJxTKs2jxxCWSTJOzYqg4Jzwf0zTEyBo3V2QqdyZDD0xSvGUVGOMONw+mSP6Vd81WuHkhcIZoSCGYcN3BPvjP41E7xtYIqsolVfmz1I3Hgfz/H2osK5VZSrEHGR6HNJVxpkja4aLZuJXYcdPXHpUqPEZbpQyJE7ZEgIBA56DuPYe1Fh3KDRsqK5HyvnafXFNpSSQAScDp7UlIYUUUUAFFFFABRRRQAUUUUAFdz4I/5BE3/Xwf8A0Fa4au58Ef8AIIm/6+D/AOgrQByOr/8AIXvf+viT/wBCNVKt6v8A8he9/wCviT/0I1UoAKKKKACiiigCezs5r2Ux26gsql2LMFAUdSSeKmuNKu7e3NwypJCpwzxSLIFPvtJx+NWPD8byzXscalnezkCqOpOBU1laXGlwXlxfo1uktu8KI/DSMwwMDrgdc+1AGTHbSywTTomY4ceYcjjJwKirY0iLz9L1SMyxxArF88hwo+aoP7KX/oI2H/f0/wCFAFZrKdL77G6hZ9/l7Swxu+vSopYnhleKVSsiMVZT2Iq74g/5Dt9/12b+daK3EE8Ca1cEPc2wETxsCfNlA/dsfbAJP+570AYtxaT21x9nljIm4+QckZ6Djv7Vc/sG+yUCwmYDJgEyGQcZ+7nP4VWtL17fUor1x5rpKJG3H7xzk81avNNEqS3mnTfarcZd1PEsQ/2l/HqMjigDPt4JLmTy4V3NtZsZxwASf0BqOtHQv+Qgf+uE3/otqf4fQfbpLggM1rBJOgPQso4/XB/CgBg0S7wPNMEEhAIimnVHP/AScj8apTwyW8zwzIUkQ4ZT2NNkd5ZGkkYs7ElmJyST3ptAFqLT7iWwmvUUeRCwViTznjoO/UfnVWuhjdbS8sdMlysbQmO44xhpRk5+mU/75rBmieCZ4pBteNirD0IODQA65t5bWYwzrtkABIyDwQCOnsRUVafiH/kLyf8AXOL/ANFrWZQAUUUUAFFFFABXc+CP+QRN/wBfB/8AQVrhq7nwR/yCJv8Ar4P/AKCtAHI6v/yF73/r4k/9CNVKt6v/AMhe9/6+JP8A0I1UoAKKKKACiitC3sIVtVu7+doYXJEaRrueTHBIGQAPc0AJpM8UBvPOcJvtZEXjqxHAqh161bu47ARCSynmLbsGKaMAgeoIJBpJ7MRafa3W/JnZxtx93bjv+NAEtnPFHpWoxO+JJRH5a4+9hsn9KoVa02zF/epbl/L3KzbsZ6KW/pSafa/br+C237PNcLuxnFAEmszR3Gr3c0LB43lJVh3FLHNEui3EBYea08bBcdQFbJ/Wlkj0ry38u5vC+DtDQKAT2z81O0bTF1SeSJ5xBtTKkrkFiwUD8yKAKVukUk6JPKYoicM4XdtHrjvWzp0dvo92t9Jf208aK22KFiWlyCMEEcDnnNYbKVYqwIYHBB6itG80oWulW1202ZJjhotv3ARlefcYP40ARaRNHBel5mCL5Uq5PqUYD9TTNOvDYXiT7BIoyroejqRgj8jSR2gfTprvfgxSIm3HXcDzn8KmsrGKS0kvbyVorVHEY2JuZ3POAMgDjnJoAlfTLSZjJZ6lbrCeQtwSkiexGDn8Kgs4rRdWjS4nVrRHy8m04ZRzjHXnp+NMvI7JUR7K4lfJIaOWPay++QSDVvTrHT76aC2F1cpcS4H+pUqD9d2cfhQA2bxBqks0jrezRh2LBVc4XJ6Co9YmhurpLqFwWnjV5lC42ydG/MjP41Hcpp6xZtZrl5M9JIlUY+oY1NFZWaafDdXk86+c7qqxRBsbcZzlh60AWtSt7a/vDcx6laIrog2uXDAhADnCnuKxpEEcroHVwpIDL0b3HtVvULFbVIJoJfPtrhSY5Nu05HBBHYg0moWItBBLE5ltrhN8chGPZgfcHigCnRVvULIWJiidybgpulTGBGT0X646/WqlABRRRQAV3Pgj/kETf9fB/wDQVrhq7nwR/wAgib/r4P8A6CtAHI6v/wAhe9/6+JP/AEI1Uq3q/wDyF73/AK+JP/QjVSgAooooAK1Ne3eZZH/ln9ji8v6Y5/XNZdaFtqERtFs7+AzwISY2RtrxZ64PIIPoaAM+twmzGg6f9tS4f95Ns8l1XHK5zkGs67ewMYSyhnDZyZJpAePTAFJPeedp9ra7MeQztuz97dj/AAoA1tFbTDqSi1iu1m8uTaZJVK/6tuoCis/w/wD8h2xx/wA9l/nUOm3n2C9S4KeZtVl25xnKlf603T7r7DfwXOzf5ThtucZxQBNcnSzC32VLwTZG0yOpX8cCnaYStpqTKSGWBSCOoPmJSNNpRRtlpdBiPlJuFIB/75qG1uvs8F1Hs3faIwmc42/MDn9KANK6tUv9YtrjhLe9T7RIQeExky/kVb9KTULlr3RnuWGPMv2IX+6NgwPwGB+FVYdVaLSZbLywzMTsl3HKK2NwH12j9fWoTeZ0oWXl9JzNvz6qBjH4UAWIP+RevP8Ar4i/k9RWN+tvHJb3MIuLSXBaPOCrDoynsefx6VHHd7NOmtNmfNkR92em0HjH40+zlsBE0V7bSMS2Vmhk2sOOmDkEfrQA6/sY4YY7uzlM1pKxVSwwyMP4WHrg/jUnhz/kPWX/AF0qO9vopLaOzs4mitY2L/O25nY8bj26ADAqPTbv7BqEF1s8zym3bc4z+NAFWt2GKzn0fTY72eSANPKFdVBUfcyWyRjtWFVma783T7a12Y8hnbdn727Hb8KALOsSskken+S0MdmWRVc5YknJYn34/DFWNDuFNtdRTRLKtqhu4Q3RXXA59QcjI9hVC8vReQW4kj/0iJdjS5/1ij7uR6jpn6UljefZFuh5e/z4Gi6425IOf0oAryyPNK8sjFnclmY9STTaKKACiiigArufBH/IIm/6+D/6CtcNXc+CP+QRN/18H/0FaAOR1f8A5C97/wBfEn/oRqpVvV/+Qve/9fEn/oRqpQAUUUUAFFFFABRRRQAUUUUAFKFJyQCccn2pKlhl8tZRzh028fUUwGFHBIKMCvXjpSiN2RnVSUXqewq4NQwM/MWDE4IBByFBP6frUcVxEiEOhI8wOF2ggj09qLIm7K3lvx8h56cdf85FNrQ+3x7myrEMAGJAywG3g/8AfJ/OkF9Eu3bCMhccqOOVyB+R/wC+qdkF2UKKKKkoKKKKACiiigAooooAKKKKACu58Ef8gib/AK+D/wCgrXDV3Pgj/kETf9fB/wDQVoA5HV/+Qve/9fEn/oRqpVvV/wDkL3v/AF8Sf+hGqlABRRRQAUUUUAFFFFABRRRQAUUUUAFFFFABRSgEnABJPYVYSwncZwB7E81cYSn8KuS5JblaipZbeWE4kQj3qKlKLi7NDTT2CiiipGFFFFABRRRQAUUUUAFdz4I/5BE3/Xwf/QVrhq7nwR/yCJv+vg/+grQByOr/APIXvf8Ar4k/9CNVKt6v/wAhe9/6+JP/AEI1UoAKKKKACiiigAoopVBZgAMknApgJRWtc6DPbhF8xJJXQtsX2GcfWspFZ2CqMseAKqUJRsmtyIzjJXTErb0bRBex+dM2E7CnWmgF498pJ9hwKlczaf8Au0ciLuB2rtoYVv4tznqVub3YMgudJhF2sCNs38K3bPbNY7xSJM0LKRIrbSvoRW/FHM2pwJOw8v8A1nm54KjvVS9XdqlzOVx5jkx+6nofxFaVMPGpOKh8x06klo9SCKNYVwPvHqafkg5B5rbsNKga282Y5YjNVBaJ/aK2+MxyZGfTiu+E6cE4xWiMvaKTEtwLyFo2/wBYoyKzpbZCxDgqRwSv+FWLGXybyNuxbBq1q8HlXWQOHGaJQjKXJJXTBNwlZGFcW0kGC2Gjb7rr0NQ1rwzCIlJVEkD8Oh/n9aralp5s2V4yXt5PuP8A0PvXkYnDOi7rY6YVLuzKNFFFcZsFFFFABRRRQAV3Pgj/AJBE3/Xwf/QVrhq7nwR/yCJv+vg/+grQByOr/wDIXvf+viT/ANCNVKt6v/yF73/r4k/9CNVKACiiigAooooAKUEggjqKfbiMzoJ9/l5+YJ1I9q2bXSbWa/QMzJCy7zG5+ZeeAfwranSlPWJnOooblLTr4wXBlkJd8FUGeMkYzUsaW8Wpym3O6FWwp/nitCbTrGS+W2QAJIMBl6qexrMuJBDAloyBZraRlZh355/lXoRT54up01v/AF2MFKM/h6nTDUIkhABFZl7Mk6nFY6SSynbGrOfQDNKZ5EdQ6kd8Eda6Y+yg7pmSoNM2ZFuU0YRmIrzlXJ7dxj/PSqmouJHiSP7sUKorf3++fzNEuvSTRhHwVxjAq/b2fnWVq0w25Rsk9gSSP8+9EZqLu39wtYayRjJqUqoE3kAdqkgv3Nyr91BxUkukyiJJpYwFkOFOcZ9M1VSJYycZz057U4qpKVnZryNf3bWg7pg+hrc1hfMsrab1ArDPSt+4+fQoD6AVpV0lF+ZlPdMwXFX9MeO5gksbnmNunqvoR9KpuKZDIYblGHrg1VSCnFxZbXMtCneW0lndSW8v3kOM+o7GoK6PxBbi4sYr1B88WEf3U9D+B4/Gucr5yceSTidVOfPG4UUUVBoFFFFABXc+CP8AkETf9fB/9BWuGrufBH/IIm/6+D/6CtAHI6v/AMhe9/6+JP8A0I1Uq3q//IXvf+viT/0I1UoAKKKKACiiigDS0/T4bi1lnnuREU4RB1Y0y8jksLjy9+5XUOrdyCO9U42fcoTOc8D3rbu9Gu5nie6nUzSjA4zz1Ga7acmor2V0zCT5Ze+9GQabqotpAZ8NFHlgoHzM2OOaedNW5hF7cXSrLcOWKLyRk9ajhKKiWEtmglydznlmz0rZlgtEt2hELxyxqM7xg49RW0Ye0tKpqYzlyP3dDKsb46LJc27xq0oYqx+npSvMZ7ZGiQGczlosjO0Y+Y/TOPypNSt0m01L0D99G/lykfxjsx9+Kl0IRoQX6kZyacOa7pW26oJcvL7RbkkNutu3nz2STvnJLHGfw6VqfbYtQhYYKqwKOO6ZFSXM8TLtGKyIZFt9SQ9Y5fkceoNbxhGSbSsznu5blBbi5ZhFNIzQqcdeoHpRIxeV3YYZyWI+tXzpphlkjGSFYgH2ouLQm0aTHzRnn6V0QcY7O9zXnjfQzT0rfb/kBwj2rAPSt2c7dNhT/ZFOtvH1JqdDJkFVJatymqkpq29DWmdDp6i906a3PPmxkD644/WuQrqvDknzJ7GucvoxFfXEY6JKy/kTXi4xWncrD6SlEgoooriOsKKKKACu58Ef8gib/r4P/oK1w1dz4I/5BE3/AF8H/wBBWgDkdX/5C97/ANfEn/oRqpVvV/8AkL3v/XxJ/wChGqlABRRRQAU5CodS43KCMj1FNopoDRuLy1MsM9rbLFIjklOqleMfXvT5NSF15STfJHuJk28DBOeBWXV7TYrNmd78uIwvybR1aumlVqOVodTGUIpXfQtywbc6hbTp8ih1hDZaNMgAE+vIpGv71fNkuYpS8kZRSynBz3zUd3aC38i6gDG0lAJ7hWyeD+Wea0W1xpoEtlTqNoArqpRm01F211MZPZ2uVGEkVrBZzxOqO4mkc9CP4Rn86bqSrZ3h8hgYXAZCO3qPwNad3bStZR2VwoSaMF0fORt7isK8iuLVxBcpyw3LzkMOxFac6p3lfV/cwpvnf9feL9sbPLE1PYF7zUYVHQHJ+lRR6bJJCJF3bR99iOBWrpypYkpt2uQCWJzuHt7Vpz1pbqwVHCKfLubzRqxLHqTmq7xKYrhcdUNM+1jHWmG4HlzHP8BrFRkjjObUZIHqcVr38mFVB2wKzLYZnTPQHNS3M2585r0ZK8kdEleSRFI1VJDUkj1AxrOpKyN4Rsb3hzll+tYWpNv1K7YdDM5/8eNb+gkQQtO33Y1Ln8Oa5hmLMWJyScmvJxj95IVFe/JiUUUVxHUFFFFABXc+CP8AkETf9fB/9BWuGrufBH/IIm/6+D/6CtAHI6v/AMhe9/6+JP8A0I1Uq3q//IXvf+viT/0I1UoAKKKKACiiigArc02/toLEwTwJMG5wwzzWHShiOlb0akYN8yumZzhzqx0trdQz2uoxMAsJhLbeykdMfjiucjcowYHkdKPNfyzGDhWOSB3pExvXPTPNVUq89RSjoKFPkubdhHqF04nZiVAOMnPUYqS6sZ9RuAyuBcQoqrAeMqP7p9ep59atWGqRQW2w8GoJ79BcxTocMGFelKjKXuy6dTj55c10ivDrcltb/ZSg2g8gjmo5LvfBAP4l3H6KTwP5/nU+son9qTYUYfDEehIBNZEitE2DyD0NW5clqklo/wCtTWEYS1SL32lvWpUuCYZBn7wxWXvq1HnyxW8JwqfCEqaRLEdis3tgVXeTJNOmk2riquamrUUdCoR6ji2ab1IA70VYsYfOuRkgKvJJ6CuXm5mav3Vc0bqT7Honlg4e4Owf7o5J/kPxrAq3qV39rudy8RINkY9h/j1qpXmVp+0m2FKPLHXcKKKKxNQooooAK7nwR/yCJv8Ar4P/AKCtcNXc+CP+QRN/18H/ANBWgDkdX/5C97/18Sf+hGqlW9X/AOQve/8AXxJ/6EaqUAFFFFABRRRQAUUUUAFFFFAEglYDBp6TBZFdvm2nOPWoKK3+sVbWuTyo0hK1wPNkbc7nLH3pSAylWGQaq2kgBMbHg8j61ar3MPUVWkn8jnkuVkC2wVs5yKmYhVpSQoyaqyybzgdKJOnh4aKwK83qNdt7ZptFGQOteXKrzPmZvYUAsQFGSelSSzCKE28Jzn/WMO/sPaoDJgELxnqaZWE62lkHL3CiiiucsKKKKACiiigArufBH/IIm/6+D/6CtcNXc+CP+QRN/wBfB/8AQVoA5HV/+Qve/wDXxJ/6EaqVb1f/AJC97/18Sf8AoRqpQAUUUUAFFFFABRRRQAUUUUAFFFFABU63TqMHmoKK1p1Z03eDsJpPcleZn6mmbhTaKU6k5u8ncEkh2402iioGFFFFIAooooAKKKKACiiigArufBH/ACCJv+vg/wDoK1w1dz4I/wCQRN/18H/0FaAOR1f/AJC97/18Sf8AoRqpVvV/+Qve/wDXxJ/6EaqUAFFFFABRRWpDe27W8FtOoaNI8/MTgPluOOgwew649KAMuitSOXT2CGaND/qwQAy4Ufe6dT/TFRWlxbxwXCyghrjK4QcIvUdeo3bT6/LQBQorUmuLN8kYU7nI8tSo2leAPx61FcPZPDL5SCN+qgZP8R45/wBnBzmmBQoqVyDbRLnkM3Hp0q8j2Qjg8yUGSBeoVsMSWOBx2yOv60CMyitC4ks5Ld2U5mIGM5zn5enbGN36VJ51gLfZtVmCEqDuHJC5yfXIPtSGZdFaUF3D9lgtZCAmGLlgSAckjAHfpzS79PjLmJsbiVAIY4X5uT+G38u1AGZ1oq7I1uuqRtbMPJDId2CBnA3dffNR2jpHcNJIwVQrYyM5JBAA/OmIrUVpyS6dEf3cazEqckhgARnGBn/doZtOI2IoVSjfOdxYN24xg/n3oGZlFacFzaG1ghl4KA7+Dh+TtBI7AkH3z7ClWbTxtHl7Uf8A1oUsTjeCQPbA4PWkBl0VavHt2Ci3jRTklipJz6Yz2/DvVWgAooooAK7nwR/yCJv+vg/+grXDV3Pgj/kETf8AXwf/AEFaAOR1f/kL3v8A18Sf+hGqlW9X/wCQve/9fEn/AKEaqUAFFFFABRRRQAUUUUAFFFFABRRRQAUUUUAFFFFABRRRQAUUUUAFFFFABRRRQAUUUUAFdz4I/wCQRN/18H/0Fa4au58Ef8gib/r4P/oK0AQ3Xg/7XdTXP27Z5ztJt8nOMnOM7qi/4Qj/AKiH/kH/AOyoop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Vs6Pp/9i2rW3m+fucybtu3GQBjGT6UUUAf/9k="/>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テキスト ボックス 22">
            <a:extLst>
              <a:ext uri="{FF2B5EF4-FFF2-40B4-BE49-F238E27FC236}">
                <a16:creationId xmlns:a16="http://schemas.microsoft.com/office/drawing/2014/main" id="{1BEE4A47-4247-F00D-17F5-FD0DFE51D1AA}"/>
              </a:ext>
            </a:extLst>
          </p:cNvPr>
          <p:cNvSpPr txBox="1"/>
          <p:nvPr/>
        </p:nvSpPr>
        <p:spPr>
          <a:xfrm>
            <a:off x="432385" y="2013564"/>
            <a:ext cx="1234633" cy="646331"/>
          </a:xfrm>
          <a:prstGeom prst="rect">
            <a:avLst/>
          </a:prstGeom>
          <a:noFill/>
        </p:spPr>
        <p:txBody>
          <a:bodyPr wrap="none" rtlCol="0">
            <a:spAutoFit/>
          </a:bodyPr>
          <a:lstStyle/>
          <a:p>
            <a:r>
              <a:rPr lang="en-US" altLang="ja-JP" b="1" dirty="0">
                <a:solidFill>
                  <a:srgbClr val="FF0000"/>
                </a:solidFill>
                <a:latin typeface="+mn-ea"/>
              </a:rPr>
              <a:t>2024</a:t>
            </a:r>
            <a:r>
              <a:rPr lang="ja-JP" altLang="en-US" b="1" dirty="0">
                <a:solidFill>
                  <a:srgbClr val="FF0000"/>
                </a:solidFill>
                <a:latin typeface="+mn-ea"/>
              </a:rPr>
              <a:t>年</a:t>
            </a:r>
            <a:r>
              <a:rPr lang="en-US" altLang="ja-JP" b="1" dirty="0">
                <a:solidFill>
                  <a:srgbClr val="FF0000"/>
                </a:solidFill>
                <a:latin typeface="+mn-ea"/>
              </a:rPr>
              <a:t>7</a:t>
            </a:r>
            <a:r>
              <a:rPr lang="ja-JP" altLang="en-US" b="1" dirty="0">
                <a:solidFill>
                  <a:srgbClr val="FF0000"/>
                </a:solidFill>
                <a:latin typeface="+mn-ea"/>
              </a:rPr>
              <a:t>月</a:t>
            </a:r>
            <a:endParaRPr lang="en-US" altLang="ja-JP" b="1" dirty="0">
              <a:solidFill>
                <a:srgbClr val="FF0000"/>
              </a:solidFill>
              <a:latin typeface="+mn-ea"/>
            </a:endParaRPr>
          </a:p>
          <a:p>
            <a:r>
              <a:rPr lang="ja-JP" altLang="en-US" b="1" dirty="0">
                <a:solidFill>
                  <a:srgbClr val="FF0000"/>
                </a:solidFill>
                <a:latin typeface="+mn-ea"/>
              </a:rPr>
              <a:t>刊行予定</a:t>
            </a:r>
            <a:endParaRPr kumimoji="1" lang="ja-JP" altLang="en-US" b="1" dirty="0">
              <a:solidFill>
                <a:srgbClr val="FF0000"/>
              </a:solidFill>
              <a:latin typeface="+mn-ea"/>
            </a:endParaRPr>
          </a:p>
        </p:txBody>
      </p:sp>
      <p:pic>
        <p:nvPicPr>
          <p:cNvPr id="24" name="図 23">
            <a:extLst>
              <a:ext uri="{FF2B5EF4-FFF2-40B4-BE49-F238E27FC236}">
                <a16:creationId xmlns:a16="http://schemas.microsoft.com/office/drawing/2014/main" id="{C3450BAB-8CC1-2ADF-02C0-3F21F0192BC5}"/>
              </a:ext>
            </a:extLst>
          </p:cNvPr>
          <p:cNvPicPr>
            <a:picLocks noChangeAspect="1"/>
          </p:cNvPicPr>
          <p:nvPr/>
        </p:nvPicPr>
        <p:blipFill>
          <a:blip r:embed="rId3"/>
          <a:stretch>
            <a:fillRect/>
          </a:stretch>
        </p:blipFill>
        <p:spPr>
          <a:xfrm>
            <a:off x="81878" y="7415553"/>
            <a:ext cx="6858000" cy="30426"/>
          </a:xfrm>
          <a:prstGeom prst="rect">
            <a:avLst/>
          </a:prstGeom>
        </p:spPr>
      </p:pic>
      <p:sp>
        <p:nvSpPr>
          <p:cNvPr id="25" name="テキスト ボックス 24">
            <a:extLst>
              <a:ext uri="{FF2B5EF4-FFF2-40B4-BE49-F238E27FC236}">
                <a16:creationId xmlns:a16="http://schemas.microsoft.com/office/drawing/2014/main" id="{E5EB61F5-00F3-CE23-780C-73716026B078}"/>
              </a:ext>
            </a:extLst>
          </p:cNvPr>
          <p:cNvSpPr txBox="1"/>
          <p:nvPr/>
        </p:nvSpPr>
        <p:spPr>
          <a:xfrm>
            <a:off x="256639" y="7035554"/>
            <a:ext cx="6358899" cy="338554"/>
          </a:xfrm>
          <a:prstGeom prst="rect">
            <a:avLst/>
          </a:prstGeom>
          <a:noFill/>
        </p:spPr>
        <p:txBody>
          <a:bodyPr wrap="square" rtlCol="0">
            <a:spAutoFit/>
          </a:bodyPr>
          <a:lstStyle/>
          <a:p>
            <a:pPr algn="ctr"/>
            <a:r>
              <a:rPr lang="ja-JP" altLang="en-US" sz="1600"/>
              <a:t>研究費・科研費でのご購入は生協が便利で安心！</a:t>
            </a:r>
            <a:endParaRPr kumimoji="1" lang="ja-JP" altLang="en-US" sz="1600"/>
          </a:p>
        </p:txBody>
      </p:sp>
      <p:sp>
        <p:nvSpPr>
          <p:cNvPr id="26" name="テキスト ボックス 25">
            <a:extLst>
              <a:ext uri="{FF2B5EF4-FFF2-40B4-BE49-F238E27FC236}">
                <a16:creationId xmlns:a16="http://schemas.microsoft.com/office/drawing/2014/main" id="{F80264B5-B2BF-9FD4-3C48-2ECE7B1E799D}"/>
              </a:ext>
            </a:extLst>
          </p:cNvPr>
          <p:cNvSpPr txBox="1"/>
          <p:nvPr/>
        </p:nvSpPr>
        <p:spPr>
          <a:xfrm>
            <a:off x="2755983" y="7512229"/>
            <a:ext cx="1360208" cy="338554"/>
          </a:xfrm>
          <a:prstGeom prst="rect">
            <a:avLst/>
          </a:prstGeom>
          <a:noFill/>
          <a:ln w="19050" cmpd="sng">
            <a:solidFill>
              <a:schemeClr val="tx1"/>
            </a:solidFill>
          </a:ln>
        </p:spPr>
        <p:txBody>
          <a:bodyPr wrap="square" rtlCol="0">
            <a:spAutoFit/>
          </a:bodyPr>
          <a:lstStyle/>
          <a:p>
            <a:pPr algn="ctr"/>
            <a:r>
              <a:rPr lang="en-US" altLang="en-US" sz="1600"/>
              <a:t>注文書</a:t>
            </a:r>
            <a:endParaRPr kumimoji="1" lang="ja-JP" altLang="en-US" sz="1600"/>
          </a:p>
        </p:txBody>
      </p:sp>
      <p:sp>
        <p:nvSpPr>
          <p:cNvPr id="27" name="テキスト ボックス 26">
            <a:extLst>
              <a:ext uri="{FF2B5EF4-FFF2-40B4-BE49-F238E27FC236}">
                <a16:creationId xmlns:a16="http://schemas.microsoft.com/office/drawing/2014/main" id="{90486BE6-6EFB-D9FE-5851-45133A3210FE}"/>
              </a:ext>
            </a:extLst>
          </p:cNvPr>
          <p:cNvSpPr txBox="1"/>
          <p:nvPr/>
        </p:nvSpPr>
        <p:spPr>
          <a:xfrm>
            <a:off x="242462" y="7881288"/>
            <a:ext cx="6858000" cy="292388"/>
          </a:xfrm>
          <a:prstGeom prst="rect">
            <a:avLst/>
          </a:prstGeom>
          <a:noFill/>
        </p:spPr>
        <p:txBody>
          <a:bodyPr wrap="square" rtlCol="0">
            <a:spAutoFit/>
          </a:bodyPr>
          <a:lstStyle/>
          <a:p>
            <a:pPr algn="ctr"/>
            <a:r>
              <a:rPr lang="ja-JP" altLang="en-US" sz="1300" b="1" dirty="0">
                <a:latin typeface="+mj-ea"/>
                <a:ea typeface="+mj-ea"/>
                <a:cs typeface="ヒラギノ角ゴ Pro W6"/>
              </a:rPr>
              <a:t>フーリエ解析の基礎</a:t>
            </a:r>
            <a:r>
              <a:rPr lang="en-US" altLang="ja-JP" sz="1300" b="1" dirty="0">
                <a:latin typeface="+mj-ea"/>
                <a:ea typeface="+mj-ea"/>
                <a:cs typeface="ヒラギノ角ゴ Pro W6"/>
              </a:rPr>
              <a:t>/Fundamentals of Fourier Analysis         </a:t>
            </a:r>
            <a:r>
              <a:rPr lang="ja-JP" altLang="en-US" sz="1300" b="1" dirty="0">
                <a:latin typeface="+mj-ea"/>
                <a:ea typeface="+mj-ea"/>
                <a:cs typeface="ヒラギノ角ゴ Pro W6"/>
              </a:rPr>
              <a:t>ご注文  </a:t>
            </a:r>
            <a:r>
              <a:rPr lang="ja-JP" altLang="en-US" sz="1300" b="1" u="sng" dirty="0">
                <a:latin typeface="+mj-ea"/>
                <a:ea typeface="+mj-ea"/>
                <a:cs typeface="ヒラギノ角ゴ Pro W6"/>
              </a:rPr>
              <a:t>　　 </a:t>
            </a:r>
            <a:r>
              <a:rPr lang="ja-JP" altLang="en-US" sz="1300" b="1" dirty="0">
                <a:latin typeface="+mj-ea"/>
                <a:ea typeface="+mj-ea"/>
                <a:cs typeface="ヒラギノ角ゴ Pro W6"/>
              </a:rPr>
              <a:t>冊</a:t>
            </a:r>
            <a:endParaRPr lang="en-US" altLang="ja-JP" sz="1300" b="1" dirty="0">
              <a:latin typeface="+mj-ea"/>
              <a:ea typeface="+mj-ea"/>
              <a:cs typeface="ヒラギノ角ゴ Pro W6"/>
            </a:endParaRPr>
          </a:p>
        </p:txBody>
      </p:sp>
      <p:pic>
        <p:nvPicPr>
          <p:cNvPr id="28" name="図 27">
            <a:extLst>
              <a:ext uri="{FF2B5EF4-FFF2-40B4-BE49-F238E27FC236}">
                <a16:creationId xmlns:a16="http://schemas.microsoft.com/office/drawing/2014/main" id="{0CD9ACEC-B9F3-5DE8-9C65-15185571ED3A}"/>
              </a:ext>
            </a:extLst>
          </p:cNvPr>
          <p:cNvPicPr>
            <a:picLocks noChangeAspect="1"/>
          </p:cNvPicPr>
          <p:nvPr/>
        </p:nvPicPr>
        <p:blipFill>
          <a:blip r:embed="rId4"/>
          <a:stretch>
            <a:fillRect/>
          </a:stretch>
        </p:blipFill>
        <p:spPr>
          <a:xfrm>
            <a:off x="256639" y="9244025"/>
            <a:ext cx="518205" cy="512108"/>
          </a:xfrm>
          <a:prstGeom prst="rect">
            <a:avLst/>
          </a:prstGeom>
        </p:spPr>
      </p:pic>
      <p:sp>
        <p:nvSpPr>
          <p:cNvPr id="29" name="テキスト ボックス 28">
            <a:extLst>
              <a:ext uri="{FF2B5EF4-FFF2-40B4-BE49-F238E27FC236}">
                <a16:creationId xmlns:a16="http://schemas.microsoft.com/office/drawing/2014/main" id="{90E5AA8B-AFD6-5741-F057-3415748BEDC3}"/>
              </a:ext>
            </a:extLst>
          </p:cNvPr>
          <p:cNvSpPr txBox="1"/>
          <p:nvPr/>
        </p:nvSpPr>
        <p:spPr>
          <a:xfrm>
            <a:off x="889126" y="9255099"/>
            <a:ext cx="1494320" cy="215444"/>
          </a:xfrm>
          <a:prstGeom prst="rect">
            <a:avLst/>
          </a:prstGeom>
          <a:noFill/>
        </p:spPr>
        <p:txBody>
          <a:bodyPr wrap="none" rtlCol="0">
            <a:spAutoFit/>
          </a:bodyPr>
          <a:lstStyle/>
          <a:p>
            <a:r>
              <a:rPr kumimoji="1" lang="ja-JP" altLang="en-US" sz="800"/>
              <a:t>大学生協洋書オンラインストア</a:t>
            </a:r>
          </a:p>
        </p:txBody>
      </p:sp>
      <p:sp>
        <p:nvSpPr>
          <p:cNvPr id="30" name="テキスト ボックス 29">
            <a:extLst>
              <a:ext uri="{FF2B5EF4-FFF2-40B4-BE49-F238E27FC236}">
                <a16:creationId xmlns:a16="http://schemas.microsoft.com/office/drawing/2014/main" id="{762491D4-90CE-C20A-7A2E-2CB4B9CC373A}"/>
              </a:ext>
            </a:extLst>
          </p:cNvPr>
          <p:cNvSpPr txBox="1"/>
          <p:nvPr/>
        </p:nvSpPr>
        <p:spPr>
          <a:xfrm>
            <a:off x="774844" y="9500079"/>
            <a:ext cx="1826141" cy="215444"/>
          </a:xfrm>
          <a:prstGeom prst="rect">
            <a:avLst/>
          </a:prstGeom>
          <a:noFill/>
        </p:spPr>
        <p:txBody>
          <a:bodyPr wrap="none" rtlCol="0">
            <a:spAutoFit/>
          </a:bodyPr>
          <a:lstStyle/>
          <a:p>
            <a:r>
              <a:rPr kumimoji="1" lang="en-US" altLang="ja-JP" sz="800">
                <a:latin typeface="+mn-ea"/>
              </a:rPr>
              <a:t>https://yosho.univcoop.jp/BookShop/</a:t>
            </a:r>
            <a:endParaRPr kumimoji="1" lang="ja-JP" altLang="en-US" sz="800">
              <a:latin typeface="+mn-ea"/>
            </a:endParaRPr>
          </a:p>
        </p:txBody>
      </p:sp>
      <p:sp>
        <p:nvSpPr>
          <p:cNvPr id="31" name="テキスト ボックス 30">
            <a:extLst>
              <a:ext uri="{FF2B5EF4-FFF2-40B4-BE49-F238E27FC236}">
                <a16:creationId xmlns:a16="http://schemas.microsoft.com/office/drawing/2014/main" id="{93DCB236-9E5B-14C6-BA22-1C84E3D80692}"/>
              </a:ext>
            </a:extLst>
          </p:cNvPr>
          <p:cNvSpPr txBox="1"/>
          <p:nvPr/>
        </p:nvSpPr>
        <p:spPr>
          <a:xfrm>
            <a:off x="5736589" y="1698586"/>
            <a:ext cx="1226754" cy="276999"/>
          </a:xfrm>
          <a:prstGeom prst="rect">
            <a:avLst/>
          </a:prstGeom>
          <a:noFill/>
        </p:spPr>
        <p:txBody>
          <a:bodyPr wrap="square" lIns="91440" tIns="45720" rIns="91440" bIns="45720" rtlCol="0" anchor="t">
            <a:spAutoFit/>
          </a:bodyPr>
          <a:lstStyle/>
          <a:p>
            <a:r>
              <a:rPr kumimoji="1" lang="en-US" altLang="ja-JP" sz="600" dirty="0">
                <a:latin typeface="ＭＳ Ｐゴシック"/>
                <a:ea typeface="ＭＳ Ｐゴシック"/>
              </a:rPr>
              <a:t>※</a:t>
            </a:r>
            <a:r>
              <a:rPr kumimoji="1" lang="ja-JP" altLang="en-US" sz="600" dirty="0">
                <a:latin typeface="ＭＳ Ｐゴシック"/>
                <a:ea typeface="ＭＳ Ｐゴシック"/>
              </a:rPr>
              <a:t>大学生協洋書オンラインストアの該当商品の</a:t>
            </a:r>
            <a:r>
              <a:rPr lang="ja-JP" altLang="en-US" sz="600" dirty="0">
                <a:latin typeface="ＭＳ Ｐゴシック"/>
                <a:ea typeface="ＭＳ Ｐゴシック"/>
              </a:rPr>
              <a:t>ページへ</a:t>
            </a:r>
            <a:endParaRPr lang="ja-JP" sz="600" dirty="0">
              <a:latin typeface="ＭＳ Ｐゴシック"/>
              <a:ea typeface="ＭＳ Ｐゴシック"/>
            </a:endParaRPr>
          </a:p>
        </p:txBody>
      </p:sp>
      <p:sp>
        <p:nvSpPr>
          <p:cNvPr id="3" name="テキスト ボックス 2">
            <a:extLst>
              <a:ext uri="{FF2B5EF4-FFF2-40B4-BE49-F238E27FC236}">
                <a16:creationId xmlns:a16="http://schemas.microsoft.com/office/drawing/2014/main" id="{F2B16077-2DE7-E236-8610-DF5665B3DCD2}"/>
              </a:ext>
            </a:extLst>
          </p:cNvPr>
          <p:cNvSpPr txBox="1"/>
          <p:nvPr/>
        </p:nvSpPr>
        <p:spPr>
          <a:xfrm>
            <a:off x="1049702" y="919858"/>
            <a:ext cx="4922349" cy="1169551"/>
          </a:xfrm>
          <a:prstGeom prst="rect">
            <a:avLst/>
          </a:prstGeom>
          <a:noFill/>
        </p:spPr>
        <p:txBody>
          <a:bodyPr wrap="square">
            <a:spAutoFit/>
          </a:bodyPr>
          <a:lstStyle/>
          <a:p>
            <a:pPr algn="ctr"/>
            <a:r>
              <a:rPr lang="ja-JP" altLang="en-US" sz="2600" b="1" dirty="0">
                <a:latin typeface="+mn-ea"/>
              </a:rPr>
              <a:t>フーリエ解析の基礎</a:t>
            </a:r>
            <a:endParaRPr lang="en-US" altLang="ja-JP" sz="2600" b="1" dirty="0">
              <a:latin typeface="+mn-ea"/>
            </a:endParaRPr>
          </a:p>
          <a:p>
            <a:pPr algn="ctr"/>
            <a:r>
              <a:rPr lang="en-US" altLang="ja-JP" sz="2400" b="1" dirty="0">
                <a:latin typeface="+mn-ea"/>
              </a:rPr>
              <a:t>Fundamentals of Fourier Analysis </a:t>
            </a:r>
            <a:r>
              <a:rPr lang="en-US" altLang="ja-JP" dirty="0"/>
              <a:t>(Graduate Texts in Mathematics, 302)</a:t>
            </a:r>
            <a:endParaRPr lang="ja-JP" altLang="en-US" dirty="0"/>
          </a:p>
        </p:txBody>
      </p:sp>
      <p:pic>
        <p:nvPicPr>
          <p:cNvPr id="8" name="図 7">
            <a:extLst>
              <a:ext uri="{FF2B5EF4-FFF2-40B4-BE49-F238E27FC236}">
                <a16:creationId xmlns:a16="http://schemas.microsoft.com/office/drawing/2014/main" id="{A6661DFA-8726-F4AE-D68C-5DD0E58589F2}"/>
              </a:ext>
            </a:extLst>
          </p:cNvPr>
          <p:cNvPicPr>
            <a:picLocks noChangeAspect="1"/>
          </p:cNvPicPr>
          <p:nvPr/>
        </p:nvPicPr>
        <p:blipFill>
          <a:blip r:embed="rId5"/>
          <a:stretch>
            <a:fillRect/>
          </a:stretch>
        </p:blipFill>
        <p:spPr>
          <a:xfrm>
            <a:off x="5972051" y="981542"/>
            <a:ext cx="681158" cy="681158"/>
          </a:xfrm>
          <a:prstGeom prst="rect">
            <a:avLst/>
          </a:prstGeom>
        </p:spPr>
      </p:pic>
      <p:sp>
        <p:nvSpPr>
          <p:cNvPr id="14" name="テキスト ボックス 13">
            <a:extLst>
              <a:ext uri="{FF2B5EF4-FFF2-40B4-BE49-F238E27FC236}">
                <a16:creationId xmlns:a16="http://schemas.microsoft.com/office/drawing/2014/main" id="{316016CC-482C-E555-E707-B716C3DA0985}"/>
              </a:ext>
            </a:extLst>
          </p:cNvPr>
          <p:cNvSpPr txBox="1"/>
          <p:nvPr/>
        </p:nvSpPr>
        <p:spPr>
          <a:xfrm>
            <a:off x="3155579" y="2154674"/>
            <a:ext cx="3550022" cy="3970318"/>
          </a:xfrm>
          <a:prstGeom prst="rect">
            <a:avLst/>
          </a:prstGeom>
          <a:noFill/>
        </p:spPr>
        <p:txBody>
          <a:bodyPr wrap="square">
            <a:spAutoFit/>
          </a:bodyPr>
          <a:lstStyle/>
          <a:p>
            <a:r>
              <a:rPr lang="ja-JP" altLang="en-US" sz="1200" dirty="0">
                <a:latin typeface="ＭＳ Ｐ明朝" panose="02020600040205080304" pitchFamily="18" charset="-128"/>
                <a:ea typeface="ＭＳ Ｐ明朝" panose="02020600040205080304" pitchFamily="18" charset="-128"/>
              </a:rPr>
              <a:t>本書は、実解析と複素変数のコースを修了した</a:t>
            </a:r>
            <a:endParaRPr lang="en-US" altLang="ja-JP" sz="1200" dirty="0">
              <a:latin typeface="ＭＳ Ｐ明朝" panose="02020600040205080304" pitchFamily="18" charset="-128"/>
              <a:ea typeface="ＭＳ Ｐ明朝" panose="02020600040205080304" pitchFamily="18" charset="-128"/>
            </a:endParaRPr>
          </a:p>
          <a:p>
            <a:r>
              <a:rPr lang="ja-JP" altLang="en-US" sz="1200" dirty="0">
                <a:latin typeface="ＭＳ Ｐ明朝" panose="02020600040205080304" pitchFamily="18" charset="-128"/>
                <a:ea typeface="ＭＳ Ｐ明朝" panose="02020600040205080304" pitchFamily="18" charset="-128"/>
              </a:rPr>
              <a:t>大学院生を対象に、ユークリッドフーリエ解析を紹介する自己完結型のテキストです。大学院レベルのフーリエ解析または調和解析の</a:t>
            </a:r>
            <a:r>
              <a:rPr lang="en-US" altLang="ja-JP" sz="1200" dirty="0">
                <a:latin typeface="ＭＳ Ｐ明朝" panose="02020600040205080304" pitchFamily="18" charset="-128"/>
                <a:ea typeface="ＭＳ Ｐ明朝" panose="02020600040205080304" pitchFamily="18" charset="-128"/>
              </a:rPr>
              <a:t>2</a:t>
            </a:r>
            <a:r>
              <a:rPr lang="ja-JP" altLang="en-US" sz="1200" dirty="0">
                <a:latin typeface="ＭＳ Ｐ明朝" panose="02020600040205080304" pitchFamily="18" charset="-128"/>
                <a:ea typeface="ＭＳ Ｐ明朝" panose="02020600040205080304" pitchFamily="18" charset="-128"/>
              </a:rPr>
              <a:t>つのコースに十分な内容を提供している。真の教育学的精神に基づき、各章では、読者が研究スキルを身につけるのに役立つ、的を絞ったヒント付きの貴重な演習問題のセレクションを紹介している。証明は細部まで注意深く提示されている。 理解を深め、全体的な理解力を向上させるために例題を提示。丁寧に描かれたイラストが、証明の直観力を高める。 付録には、重要な概念を復習するための背景資料が含まれている。</a:t>
            </a:r>
          </a:p>
          <a:p>
            <a:endParaRPr lang="ja-JP" altLang="en-US" sz="1200" dirty="0">
              <a:latin typeface="ＭＳ Ｐ明朝" panose="02020600040205080304" pitchFamily="18" charset="-128"/>
              <a:ea typeface="ＭＳ Ｐ明朝" panose="02020600040205080304" pitchFamily="18" charset="-128"/>
            </a:endParaRPr>
          </a:p>
          <a:p>
            <a:r>
              <a:rPr lang="ja-JP" altLang="en-US" sz="1200" dirty="0">
                <a:latin typeface="ＭＳ Ｐ明朝" panose="02020600040205080304" pitchFamily="18" charset="-128"/>
                <a:ea typeface="ＭＳ Ｐ明朝" panose="02020600040205080304" pitchFamily="18" charset="-128"/>
              </a:rPr>
              <a:t>著者の他の</a:t>
            </a:r>
            <a:r>
              <a:rPr lang="en-US" altLang="ja-JP" sz="1200" dirty="0">
                <a:latin typeface="ＭＳ Ｐ明朝" panose="02020600040205080304" pitchFamily="18" charset="-128"/>
                <a:ea typeface="ＭＳ Ｐ明朝" panose="02020600040205080304" pitchFamily="18" charset="-128"/>
              </a:rPr>
              <a:t>GTM</a:t>
            </a:r>
            <a:r>
              <a:rPr lang="ja-JP" altLang="en-US" sz="1200" dirty="0">
                <a:latin typeface="ＭＳ Ｐ明朝" panose="02020600040205080304" pitchFamily="18" charset="-128"/>
                <a:ea typeface="ＭＳ Ｐ明朝" panose="02020600040205080304" pitchFamily="18" charset="-128"/>
              </a:rPr>
              <a:t>シリーズ（</a:t>
            </a:r>
            <a:r>
              <a:rPr lang="en-US" altLang="ja-JP" sz="1200" dirty="0">
                <a:latin typeface="ＭＳ Ｐ明朝" panose="02020600040205080304" pitchFamily="18" charset="-128"/>
                <a:ea typeface="ＭＳ Ｐ明朝" panose="02020600040205080304" pitchFamily="18" charset="-128"/>
              </a:rPr>
              <a:t>Classical Fourier Analysis</a:t>
            </a:r>
            <a:r>
              <a:rPr lang="ja-JP" altLang="en-US" sz="1200" dirty="0">
                <a:latin typeface="ＭＳ Ｐ明朝" panose="02020600040205080304" pitchFamily="18" charset="-128"/>
                <a:ea typeface="ＭＳ Ｐ明朝" panose="02020600040205080304" pitchFamily="18" charset="-128"/>
              </a:rPr>
              <a:t>および</a:t>
            </a:r>
            <a:r>
              <a:rPr lang="en-US" altLang="ja-JP" sz="1200" dirty="0">
                <a:latin typeface="ＭＳ Ｐ明朝" panose="02020600040205080304" pitchFamily="18" charset="-128"/>
                <a:ea typeface="ＭＳ Ｐ明朝" panose="02020600040205080304" pitchFamily="18" charset="-128"/>
              </a:rPr>
              <a:t>Modern Fourier Analysis</a:t>
            </a:r>
            <a:r>
              <a:rPr lang="ja-JP" altLang="en-US" sz="1200" dirty="0">
                <a:latin typeface="ＭＳ Ｐ明朝" panose="02020600040205080304" pitchFamily="18" charset="-128"/>
                <a:ea typeface="ＭＳ Ｐ明朝" panose="02020600040205080304" pitchFamily="18" charset="-128"/>
              </a:rPr>
              <a:t>）と比べ、本書はより短いセクション、より洗練された証明、幅広い演習問題を含み、より授業に適したアプローチを提供しています。フーリエ変換、乗数、特異積分、</a:t>
            </a:r>
            <a:r>
              <a:rPr lang="en-US" altLang="ja-JP" sz="1200" dirty="0">
                <a:latin typeface="ＭＳ Ｐ明朝" panose="02020600040205080304" pitchFamily="18" charset="-128"/>
                <a:ea typeface="ＭＳ Ｐ明朝" panose="02020600040205080304" pitchFamily="18" charset="-128"/>
              </a:rPr>
              <a:t>Littlewood-Paley</a:t>
            </a:r>
            <a:r>
              <a:rPr lang="ja-JP" altLang="en-US" sz="1200" dirty="0">
                <a:latin typeface="ＭＳ Ｐ明朝" panose="02020600040205080304" pitchFamily="18" charset="-128"/>
                <a:ea typeface="ＭＳ Ｐ明朝" panose="02020600040205080304" pitchFamily="18" charset="-128"/>
              </a:rPr>
              <a:t>理論、</a:t>
            </a:r>
            <a:r>
              <a:rPr lang="en-US" altLang="ja-JP" sz="1200" dirty="0">
                <a:latin typeface="ＭＳ Ｐ明朝" panose="02020600040205080304" pitchFamily="18" charset="-128"/>
                <a:ea typeface="ＭＳ Ｐ明朝" panose="02020600040205080304" pitchFamily="18" charset="-128"/>
              </a:rPr>
              <a:t>BMO</a:t>
            </a:r>
            <a:r>
              <a:rPr lang="ja-JP" altLang="en-US" sz="1200" dirty="0">
                <a:latin typeface="ＭＳ Ｐ明朝" panose="02020600040205080304" pitchFamily="18" charset="-128"/>
                <a:ea typeface="ＭＳ Ｐ明朝" panose="02020600040205080304" pitchFamily="18" charset="-128"/>
              </a:rPr>
              <a:t>、</a:t>
            </a:r>
            <a:r>
              <a:rPr lang="en-US" altLang="ja-JP" sz="1200" dirty="0">
                <a:latin typeface="ＭＳ Ｐ明朝" panose="02020600040205080304" pitchFamily="18" charset="-128"/>
                <a:ea typeface="ＭＳ Ｐ明朝" panose="02020600040205080304" pitchFamily="18" charset="-128"/>
              </a:rPr>
              <a:t>Hardy</a:t>
            </a:r>
            <a:r>
              <a:rPr lang="ja-JP" altLang="en-US" sz="1200" dirty="0">
                <a:latin typeface="ＭＳ Ｐ明朝" panose="02020600040205080304" pitchFamily="18" charset="-128"/>
                <a:ea typeface="ＭＳ Ｐ明朝" panose="02020600040205080304" pitchFamily="18" charset="-128"/>
              </a:rPr>
              <a:t>空間、重み付き推定などのトピックが含まれており、</a:t>
            </a:r>
            <a:r>
              <a:rPr lang="en-US" altLang="ja-JP" sz="1200" dirty="0">
                <a:latin typeface="ＭＳ Ｐ明朝" panose="02020600040205080304" pitchFamily="18" charset="-128"/>
                <a:ea typeface="ＭＳ Ｐ明朝" panose="02020600040205080304" pitchFamily="18" charset="-128"/>
              </a:rPr>
              <a:t>2</a:t>
            </a:r>
            <a:r>
              <a:rPr lang="ja-JP" altLang="en-US" sz="1200" dirty="0">
                <a:latin typeface="ＭＳ Ｐ明朝" panose="02020600040205080304" pitchFamily="18" charset="-128"/>
                <a:ea typeface="ＭＳ Ｐ明朝" panose="02020600040205080304" pitchFamily="18" charset="-128"/>
              </a:rPr>
              <a:t>学期で簡単にカバーすることができます。</a:t>
            </a:r>
          </a:p>
        </p:txBody>
      </p:sp>
      <p:pic>
        <p:nvPicPr>
          <p:cNvPr id="15" name="図 14">
            <a:extLst>
              <a:ext uri="{FF2B5EF4-FFF2-40B4-BE49-F238E27FC236}">
                <a16:creationId xmlns:a16="http://schemas.microsoft.com/office/drawing/2014/main" id="{4642B7E1-3A8A-F860-E62F-10ABB22B18D7}"/>
              </a:ext>
            </a:extLst>
          </p:cNvPr>
          <p:cNvPicPr>
            <a:picLocks noChangeAspect="1"/>
          </p:cNvPicPr>
          <p:nvPr/>
        </p:nvPicPr>
        <p:blipFill>
          <a:blip r:embed="rId6"/>
          <a:stretch>
            <a:fillRect/>
          </a:stretch>
        </p:blipFill>
        <p:spPr>
          <a:xfrm>
            <a:off x="465010" y="2838984"/>
            <a:ext cx="1297526" cy="195678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567454695"/>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7960639A4BC2D42B1B19A745E4335BA" ma:contentTypeVersion="13" ma:contentTypeDescription="新しいドキュメントを作成します。" ma:contentTypeScope="" ma:versionID="0159661c63ce9615cbcd6b16f7d25e31">
  <xsd:schema xmlns:xsd="http://www.w3.org/2001/XMLSchema" xmlns:xs="http://www.w3.org/2001/XMLSchema" xmlns:p="http://schemas.microsoft.com/office/2006/metadata/properties" xmlns:ns3="5a0e99c9-1fce-4171-961b-a0d116a432d6" xmlns:ns4="e577983b-3559-4226-a562-3737c7d932ac" targetNamespace="http://schemas.microsoft.com/office/2006/metadata/properties" ma:root="true" ma:fieldsID="3456bd1f46fafc0cbfaf66266a673928" ns3:_="" ns4:_="">
    <xsd:import namespace="5a0e99c9-1fce-4171-961b-a0d116a432d6"/>
    <xsd:import namespace="e577983b-3559-4226-a562-3737c7d932a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99c9-1fce-4171-961b-a0d116a43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77983b-3559-4226-a562-3737c7d932ac"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SharingHintHash" ma:index="18"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5a0e99c9-1fce-4171-961b-a0d116a432d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29051B-DA4C-43D3-A833-D512A858C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99c9-1fce-4171-961b-a0d116a432d6"/>
    <ds:schemaRef ds:uri="e577983b-3559-4226-a562-3737c7d93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ACAC75-E388-45EB-AB4E-08D9490A6524}">
  <ds:schemaRefs>
    <ds:schemaRef ds:uri="5a0e99c9-1fce-4171-961b-a0d116a432d6"/>
    <ds:schemaRef ds:uri="e577983b-3559-4226-a562-3737c7d932ac"/>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purl.org/dc/dcmitype/"/>
    <ds:schemaRef ds:uri="http://purl.org/dc/terms/"/>
    <ds:schemaRef ds:uri="http://www.w3.org/XML/1998/namespace"/>
  </ds:schemaRefs>
</ds:datastoreItem>
</file>

<file path=customXml/itemProps3.xml><?xml version="1.0" encoding="utf-8"?>
<ds:datastoreItem xmlns:ds="http://schemas.openxmlformats.org/officeDocument/2006/customXml" ds:itemID="{2C93B639-DD47-459C-B7EE-C13EBC6C92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2975</TotalTime>
  <Words>397</Words>
  <Application>Microsoft Office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Ｐ明朝</vt:lpstr>
      <vt:lpstr>ヒラギノ角ゴ Pro W6</vt:lpstr>
      <vt:lpstr>Arial</vt:lpstr>
      <vt:lpstr>Calibri</vt:lpstr>
      <vt:lpstr>ホワイト</vt:lpstr>
      <vt:lpstr>PowerPoint プレゼンテーション</vt:lpstr>
    </vt:vector>
  </TitlesOfParts>
  <Company>大学生協東京事業連合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福岡 和宏</dc:creator>
  <cp:lastModifiedBy>坂本 晋一</cp:lastModifiedBy>
  <cp:revision>352</cp:revision>
  <cp:lastPrinted>2017-12-20T10:20:52Z</cp:lastPrinted>
  <dcterms:created xsi:type="dcterms:W3CDTF">2014-05-01T03:32:24Z</dcterms:created>
  <dcterms:modified xsi:type="dcterms:W3CDTF">2024-05-27T06:22:12Z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0x01010027960639A4BC2D42B1B19A745E4335BA</vt:lpwstr>
  </property>
</Properties>
</file>